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1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9"/>
    <p:restoredTop sz="97026"/>
  </p:normalViewPr>
  <p:slideViewPr>
    <p:cSldViewPr snapToGrid="0" snapToObjects="1">
      <p:cViewPr>
        <p:scale>
          <a:sx n="225" d="100"/>
          <a:sy n="225" d="100"/>
        </p:scale>
        <p:origin x="-112" y="-3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0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2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jpg"/><Relationship Id="rId5" Type="http://schemas.openxmlformats.org/officeDocument/2006/relationships/image" Target="../media/image4.pn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4.tiff"/><Relationship Id="rId4" Type="http://schemas.openxmlformats.org/officeDocument/2006/relationships/image" Target="../media/image20.JPG"/><Relationship Id="rId9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0581DCAE-6D16-5148-AFC4-FDC8B26ACD5B}"/>
              </a:ext>
            </a:extLst>
          </p:cNvPr>
          <p:cNvGrpSpPr/>
          <p:nvPr/>
        </p:nvGrpSpPr>
        <p:grpSpPr>
          <a:xfrm>
            <a:off x="118555" y="220931"/>
            <a:ext cx="6760413" cy="3879937"/>
            <a:chOff x="254549" y="351559"/>
            <a:chExt cx="6760413" cy="3879937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35815B9-C301-E34C-8096-6CD65FE96772}"/>
                </a:ext>
              </a:extLst>
            </p:cNvPr>
            <p:cNvSpPr/>
            <p:nvPr/>
          </p:nvSpPr>
          <p:spPr>
            <a:xfrm>
              <a:off x="486681" y="387428"/>
              <a:ext cx="6287797" cy="38184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1" name="Google Shape;186;p19">
              <a:extLst>
                <a:ext uri="{FF2B5EF4-FFF2-40B4-BE49-F238E27FC236}">
                  <a16:creationId xmlns:a16="http://schemas.microsoft.com/office/drawing/2014/main" id="{087BCCE1-D94B-914D-9660-CF7F1D10B00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70" t="34041" r="49870" b="35138"/>
            <a:stretch/>
          </p:blipFill>
          <p:spPr>
            <a:xfrm>
              <a:off x="2393720" y="2420679"/>
              <a:ext cx="1727881" cy="666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189;p19">
              <a:extLst>
                <a:ext uri="{FF2B5EF4-FFF2-40B4-BE49-F238E27FC236}">
                  <a16:creationId xmlns:a16="http://schemas.microsoft.com/office/drawing/2014/main" id="{5524D2CC-1E65-D44F-B992-808723F951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021" t="20634" r="32805" b="22016"/>
            <a:stretch/>
          </p:blipFill>
          <p:spPr>
            <a:xfrm>
              <a:off x="4405127" y="2519192"/>
              <a:ext cx="712194" cy="65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191;p19">
              <a:extLst>
                <a:ext uri="{FF2B5EF4-FFF2-40B4-BE49-F238E27FC236}">
                  <a16:creationId xmlns:a16="http://schemas.microsoft.com/office/drawing/2014/main" id="{D7891776-0F7F-F54D-9972-18ADAEEA630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2219" t="18183" r="32104" b="20613"/>
            <a:stretch/>
          </p:blipFill>
          <p:spPr>
            <a:xfrm>
              <a:off x="5207660" y="2539616"/>
              <a:ext cx="712193" cy="653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188;p19">
              <a:extLst>
                <a:ext uri="{FF2B5EF4-FFF2-40B4-BE49-F238E27FC236}">
                  <a16:creationId xmlns:a16="http://schemas.microsoft.com/office/drawing/2014/main" id="{4BC6806F-C983-2D4A-8F20-38E3688251E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4105" t="22353" r="34989" b="22792"/>
            <a:stretch/>
          </p:blipFill>
          <p:spPr>
            <a:xfrm>
              <a:off x="4562513" y="3480548"/>
              <a:ext cx="372370" cy="362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190;p19">
              <a:extLst>
                <a:ext uri="{FF2B5EF4-FFF2-40B4-BE49-F238E27FC236}">
                  <a16:creationId xmlns:a16="http://schemas.microsoft.com/office/drawing/2014/main" id="{2E5E6FAC-A3AB-0E46-997D-277DAA9270B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2249" t="17955" r="31350" b="19242"/>
            <a:stretch/>
          </p:blipFill>
          <p:spPr>
            <a:xfrm>
              <a:off x="5404646" y="3489927"/>
              <a:ext cx="372370" cy="343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192;p19">
              <a:extLst>
                <a:ext uri="{FF2B5EF4-FFF2-40B4-BE49-F238E27FC236}">
                  <a16:creationId xmlns:a16="http://schemas.microsoft.com/office/drawing/2014/main" id="{7C89970E-90D1-2F45-9CF8-DF8BABD6E7F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2418" t="19766" r="35163" b="17161"/>
            <a:stretch/>
          </p:blipFill>
          <p:spPr>
            <a:xfrm>
              <a:off x="6159150" y="3513050"/>
              <a:ext cx="359305" cy="375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193;p19">
              <a:extLst>
                <a:ext uri="{FF2B5EF4-FFF2-40B4-BE49-F238E27FC236}">
                  <a16:creationId xmlns:a16="http://schemas.microsoft.com/office/drawing/2014/main" id="{2BFCC2B2-EA91-D54B-A757-D9831B4EF69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1211" t="19537" r="35392" b="19082"/>
            <a:stretch/>
          </p:blipFill>
          <p:spPr>
            <a:xfrm>
              <a:off x="5982707" y="2499206"/>
              <a:ext cx="712193" cy="70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194;p19">
              <a:extLst>
                <a:ext uri="{FF2B5EF4-FFF2-40B4-BE49-F238E27FC236}">
                  <a16:creationId xmlns:a16="http://schemas.microsoft.com/office/drawing/2014/main" id="{8E638AD5-23EE-7445-A468-EE9E65E7A64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3244" t="30125" r="50077" b="32474"/>
            <a:stretch/>
          </p:blipFill>
          <p:spPr>
            <a:xfrm>
              <a:off x="2409700" y="665539"/>
              <a:ext cx="1675797" cy="79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195;p19">
              <a:extLst>
                <a:ext uri="{FF2B5EF4-FFF2-40B4-BE49-F238E27FC236}">
                  <a16:creationId xmlns:a16="http://schemas.microsoft.com/office/drawing/2014/main" id="{DAB3C123-4357-AC4A-9030-FBF4A87462C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50100" t="34477" r="3019" b="32475"/>
            <a:stretch/>
          </p:blipFill>
          <p:spPr>
            <a:xfrm>
              <a:off x="2406058" y="1377755"/>
              <a:ext cx="1683079" cy="69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196;p19">
              <a:extLst>
                <a:ext uri="{FF2B5EF4-FFF2-40B4-BE49-F238E27FC236}">
                  <a16:creationId xmlns:a16="http://schemas.microsoft.com/office/drawing/2014/main" id="{206F3D09-276C-DC43-A671-B112298D46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832" t="34041" r="3052" b="35138"/>
            <a:stretch/>
          </p:blipFill>
          <p:spPr>
            <a:xfrm>
              <a:off x="2387302" y="3077768"/>
              <a:ext cx="1726256" cy="666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199;p19">
              <a:extLst>
                <a:ext uri="{FF2B5EF4-FFF2-40B4-BE49-F238E27FC236}">
                  <a16:creationId xmlns:a16="http://schemas.microsoft.com/office/drawing/2014/main" id="{DEF13AC5-9A24-9249-BFF7-6DDD163551F7}"/>
                </a:ext>
              </a:extLst>
            </p:cNvPr>
            <p:cNvSpPr txBox="1"/>
            <p:nvPr/>
          </p:nvSpPr>
          <p:spPr>
            <a:xfrm>
              <a:off x="2335212" y="351895"/>
              <a:ext cx="182477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Cortical View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392" name="Google Shape;200;p19">
              <a:extLst>
                <a:ext uri="{FF2B5EF4-FFF2-40B4-BE49-F238E27FC236}">
                  <a16:creationId xmlns:a16="http://schemas.microsoft.com/office/drawing/2014/main" id="{863D5BB6-D4A3-5340-8DEF-917C7F4C1495}"/>
                </a:ext>
              </a:extLst>
            </p:cNvPr>
            <p:cNvSpPr txBox="1"/>
            <p:nvPr/>
          </p:nvSpPr>
          <p:spPr>
            <a:xfrm>
              <a:off x="4579645" y="371417"/>
              <a:ext cx="186416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Volumetric View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201;p19">
              <a:extLst>
                <a:ext uri="{FF2B5EF4-FFF2-40B4-BE49-F238E27FC236}">
                  <a16:creationId xmlns:a16="http://schemas.microsoft.com/office/drawing/2014/main" id="{067E34D9-7599-A540-891B-9A3C76E084E4}"/>
                </a:ext>
              </a:extLst>
            </p:cNvPr>
            <p:cNvSpPr txBox="1"/>
            <p:nvPr/>
          </p:nvSpPr>
          <p:spPr>
            <a:xfrm>
              <a:off x="254549" y="351559"/>
              <a:ext cx="226744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t-comparison Axis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205;p19">
              <a:extLst>
                <a:ext uri="{FF2B5EF4-FFF2-40B4-BE49-F238E27FC236}">
                  <a16:creationId xmlns:a16="http://schemas.microsoft.com/office/drawing/2014/main" id="{2F32FD01-5744-A847-A9A6-DCB7D627D289}"/>
                </a:ext>
              </a:extLst>
            </p:cNvPr>
            <p:cNvSpPr txBox="1"/>
            <p:nvPr/>
          </p:nvSpPr>
          <p:spPr>
            <a:xfrm>
              <a:off x="3619842" y="2118699"/>
              <a:ext cx="152431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Cluster p &lt; .05 (FWE)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5" name="Google Shape;208;p19">
              <a:extLst>
                <a:ext uri="{FF2B5EF4-FFF2-40B4-BE49-F238E27FC236}">
                  <a16:creationId xmlns:a16="http://schemas.microsoft.com/office/drawing/2014/main" id="{57735FFB-ACA2-554E-852D-77D4C34C3A1A}"/>
                </a:ext>
              </a:extLst>
            </p:cNvPr>
            <p:cNvSpPr txBox="1"/>
            <p:nvPr/>
          </p:nvSpPr>
          <p:spPr>
            <a:xfrm>
              <a:off x="2161234" y="2108308"/>
              <a:ext cx="706327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-4.66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209;p19">
              <a:extLst>
                <a:ext uri="{FF2B5EF4-FFF2-40B4-BE49-F238E27FC236}">
                  <a16:creationId xmlns:a16="http://schemas.microsoft.com/office/drawing/2014/main" id="{35143D26-EC11-914F-8EE4-E29C826072EB}"/>
                </a:ext>
              </a:extLst>
            </p:cNvPr>
            <p:cNvSpPr txBox="1"/>
            <p:nvPr/>
          </p:nvSpPr>
          <p:spPr>
            <a:xfrm>
              <a:off x="3157022" y="2091929"/>
              <a:ext cx="425978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4.2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7" name="Google Shape;211;p19">
              <a:extLst>
                <a:ext uri="{FF2B5EF4-FFF2-40B4-BE49-F238E27FC236}">
                  <a16:creationId xmlns:a16="http://schemas.microsoft.com/office/drawing/2014/main" id="{A79402F9-988A-7B4F-9FE5-E42B419F071E}"/>
                </a:ext>
              </a:extLst>
            </p:cNvPr>
            <p:cNvSpPr txBox="1"/>
            <p:nvPr/>
          </p:nvSpPr>
          <p:spPr>
            <a:xfrm>
              <a:off x="2653026" y="1993895"/>
              <a:ext cx="648886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t-value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pic>
          <p:nvPicPr>
            <p:cNvPr id="398" name="Google Shape;197;p19">
              <a:extLst>
                <a:ext uri="{FF2B5EF4-FFF2-40B4-BE49-F238E27FC236}">
                  <a16:creationId xmlns:a16="http://schemas.microsoft.com/office/drawing/2014/main" id="{32DC4B55-5B18-F34E-827A-68FA19FA029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36029" t="5086" r="36853" b="2773"/>
            <a:stretch/>
          </p:blipFill>
          <p:spPr>
            <a:xfrm>
              <a:off x="678010" y="743894"/>
              <a:ext cx="1183341" cy="13402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9" name="Google Shape;223;p19">
              <a:extLst>
                <a:ext uri="{FF2B5EF4-FFF2-40B4-BE49-F238E27FC236}">
                  <a16:creationId xmlns:a16="http://schemas.microsoft.com/office/drawing/2014/main" id="{E277A573-B192-E646-9026-8C1E5ECA7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064" y="1741889"/>
              <a:ext cx="786413" cy="225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00" name="Google Shape;224;p19">
              <a:extLst>
                <a:ext uri="{FF2B5EF4-FFF2-40B4-BE49-F238E27FC236}">
                  <a16:creationId xmlns:a16="http://schemas.microsoft.com/office/drawing/2014/main" id="{F2AC3EFD-D751-B943-B566-2004EAD2A84E}"/>
                </a:ext>
              </a:extLst>
            </p:cNvPr>
            <p:cNvSpPr txBox="1"/>
            <p:nvPr/>
          </p:nvSpPr>
          <p:spPr>
            <a:xfrm>
              <a:off x="876368" y="1670682"/>
              <a:ext cx="1075481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</a:rPr>
                <a:t>Left vs Right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pic>
          <p:nvPicPr>
            <p:cNvPr id="401" name="Google Shape;198;p19">
              <a:extLst>
                <a:ext uri="{FF2B5EF4-FFF2-40B4-BE49-F238E27FC236}">
                  <a16:creationId xmlns:a16="http://schemas.microsoft.com/office/drawing/2014/main" id="{4589011C-A4E9-5D4E-98B3-9F4EB14234AC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6167" r="36427"/>
            <a:stretch/>
          </p:blipFill>
          <p:spPr>
            <a:xfrm>
              <a:off x="671588" y="2500633"/>
              <a:ext cx="1184702" cy="14465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2" name="Google Shape;225;p19">
              <a:extLst>
                <a:ext uri="{FF2B5EF4-FFF2-40B4-BE49-F238E27FC236}">
                  <a16:creationId xmlns:a16="http://schemas.microsoft.com/office/drawing/2014/main" id="{F33304FC-637B-0748-B505-C822F89488E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21" y="2816692"/>
              <a:ext cx="7300" cy="82884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03" name="Google Shape;226;p19">
              <a:extLst>
                <a:ext uri="{FF2B5EF4-FFF2-40B4-BE49-F238E27FC236}">
                  <a16:creationId xmlns:a16="http://schemas.microsoft.com/office/drawing/2014/main" id="{24A3E460-415B-3443-A205-31A6D166688C}"/>
                </a:ext>
              </a:extLst>
            </p:cNvPr>
            <p:cNvSpPr txBox="1"/>
            <p:nvPr/>
          </p:nvSpPr>
          <p:spPr>
            <a:xfrm rot="16200000">
              <a:off x="495050" y="3063863"/>
              <a:ext cx="951575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</a:rPr>
                <a:t>Top vs Bottom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228;p19">
              <a:extLst>
                <a:ext uri="{FF2B5EF4-FFF2-40B4-BE49-F238E27FC236}">
                  <a16:creationId xmlns:a16="http://schemas.microsoft.com/office/drawing/2014/main" id="{05A42EFF-13BD-034D-B30D-D359A559687D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46206" t="37267" r="29335" b="25244"/>
            <a:stretch/>
          </p:blipFill>
          <p:spPr>
            <a:xfrm>
              <a:off x="4384569" y="765059"/>
              <a:ext cx="664440" cy="61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229;p19">
              <a:extLst>
                <a:ext uri="{FF2B5EF4-FFF2-40B4-BE49-F238E27FC236}">
                  <a16:creationId xmlns:a16="http://schemas.microsoft.com/office/drawing/2014/main" id="{FB787B8A-9448-3A47-A0F6-E6D36897E1E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46813" t="35220" r="28997" b="22425"/>
            <a:stretch/>
          </p:blipFill>
          <p:spPr>
            <a:xfrm>
              <a:off x="5135574" y="750737"/>
              <a:ext cx="667481" cy="68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230;p19">
              <a:extLst>
                <a:ext uri="{FF2B5EF4-FFF2-40B4-BE49-F238E27FC236}">
                  <a16:creationId xmlns:a16="http://schemas.microsoft.com/office/drawing/2014/main" id="{47776C24-2D4D-174E-AEE3-4E23B696BDE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32660" t="21524" r="32657" b="23199"/>
            <a:stretch/>
          </p:blipFill>
          <p:spPr>
            <a:xfrm>
              <a:off x="5889620" y="788002"/>
              <a:ext cx="749264" cy="5899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87D427B-681D-AC41-8FE7-8EBBAA43E6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51" y="2386692"/>
              <a:ext cx="45893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8" name="Google Shape;204;p19">
              <a:extLst>
                <a:ext uri="{FF2B5EF4-FFF2-40B4-BE49-F238E27FC236}">
                  <a16:creationId xmlns:a16="http://schemas.microsoft.com/office/drawing/2014/main" id="{090875D5-58F9-824C-B650-DD4103A78DE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652279" y="3962760"/>
              <a:ext cx="167301" cy="173252"/>
            </a:xfrm>
            <a:prstGeom prst="rect">
              <a:avLst/>
            </a:prstGeom>
            <a:noFill/>
            <a:ln w="63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09" name="Google Shape;205;p19">
              <a:extLst>
                <a:ext uri="{FF2B5EF4-FFF2-40B4-BE49-F238E27FC236}">
                  <a16:creationId xmlns:a16="http://schemas.microsoft.com/office/drawing/2014/main" id="{B1A91019-9575-DE4C-A79E-2A9216B8162D}"/>
                </a:ext>
              </a:extLst>
            </p:cNvPr>
            <p:cNvSpPr txBox="1"/>
            <p:nvPr/>
          </p:nvSpPr>
          <p:spPr>
            <a:xfrm>
              <a:off x="3567005" y="3895104"/>
              <a:ext cx="152431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Cluster p &lt; .05 (FWE)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0" name="Google Shape;217;p19">
              <a:extLst>
                <a:ext uri="{FF2B5EF4-FFF2-40B4-BE49-F238E27FC236}">
                  <a16:creationId xmlns:a16="http://schemas.microsoft.com/office/drawing/2014/main" id="{3F5731F8-EDB7-4A4C-A3AA-CEBB385DF30D}"/>
                </a:ext>
              </a:extLst>
            </p:cNvPr>
            <p:cNvSpPr txBox="1"/>
            <p:nvPr/>
          </p:nvSpPr>
          <p:spPr>
            <a:xfrm>
              <a:off x="2181797" y="3911472"/>
              <a:ext cx="51959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-3.65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1" name="Google Shape;218;p19">
              <a:extLst>
                <a:ext uri="{FF2B5EF4-FFF2-40B4-BE49-F238E27FC236}">
                  <a16:creationId xmlns:a16="http://schemas.microsoft.com/office/drawing/2014/main" id="{5B1A54E2-08F9-8A42-B26F-263ED6E9FB42}"/>
                </a:ext>
              </a:extLst>
            </p:cNvPr>
            <p:cNvSpPr txBox="1"/>
            <p:nvPr/>
          </p:nvSpPr>
          <p:spPr>
            <a:xfrm>
              <a:off x="3067428" y="3901454"/>
              <a:ext cx="51959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4.74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2" name="Google Shape;219;p19">
              <a:extLst>
                <a:ext uri="{FF2B5EF4-FFF2-40B4-BE49-F238E27FC236}">
                  <a16:creationId xmlns:a16="http://schemas.microsoft.com/office/drawing/2014/main" id="{ABC3AD7C-1DB1-E24D-8458-CE83A7FA338F}"/>
                </a:ext>
              </a:extLst>
            </p:cNvPr>
            <p:cNvSpPr txBox="1"/>
            <p:nvPr/>
          </p:nvSpPr>
          <p:spPr>
            <a:xfrm>
              <a:off x="2760951" y="3908361"/>
              <a:ext cx="227461" cy="323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0</a:t>
              </a:r>
              <a:endParaRPr sz="900" dirty="0"/>
            </a:p>
          </p:txBody>
        </p:sp>
        <p:sp>
          <p:nvSpPr>
            <p:cNvPr id="413" name="Google Shape;220;p19">
              <a:extLst>
                <a:ext uri="{FF2B5EF4-FFF2-40B4-BE49-F238E27FC236}">
                  <a16:creationId xmlns:a16="http://schemas.microsoft.com/office/drawing/2014/main" id="{7338251D-085F-2D47-BCBF-02E19A03FEBE}"/>
                </a:ext>
              </a:extLst>
            </p:cNvPr>
            <p:cNvSpPr txBox="1"/>
            <p:nvPr/>
          </p:nvSpPr>
          <p:spPr>
            <a:xfrm>
              <a:off x="2676689" y="3800750"/>
              <a:ext cx="54025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t-value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pic>
          <p:nvPicPr>
            <p:cNvPr id="414" name="Google Shape;216;p19">
              <a:extLst>
                <a:ext uri="{FF2B5EF4-FFF2-40B4-BE49-F238E27FC236}">
                  <a16:creationId xmlns:a16="http://schemas.microsoft.com/office/drawing/2014/main" id="{BB67BAED-B817-0943-8EE0-36F3A7A9C5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68" t="74734" r="71702" b="23937"/>
            <a:stretch/>
          </p:blipFill>
          <p:spPr>
            <a:xfrm>
              <a:off x="2538211" y="4021526"/>
              <a:ext cx="672949" cy="76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219;p19">
              <a:extLst>
                <a:ext uri="{FF2B5EF4-FFF2-40B4-BE49-F238E27FC236}">
                  <a16:creationId xmlns:a16="http://schemas.microsoft.com/office/drawing/2014/main" id="{662557AD-C488-2B4B-B61F-B4B29CF2922B}"/>
                </a:ext>
              </a:extLst>
            </p:cNvPr>
            <p:cNvSpPr txBox="1"/>
            <p:nvPr/>
          </p:nvSpPr>
          <p:spPr>
            <a:xfrm>
              <a:off x="2829799" y="3926605"/>
              <a:ext cx="22746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/>
                <a:t>0</a:t>
              </a:r>
              <a:endParaRPr sz="600" dirty="0"/>
            </a:p>
          </p:txBody>
        </p:sp>
        <p:pic>
          <p:nvPicPr>
            <p:cNvPr id="416" name="Google Shape;216;p19">
              <a:extLst>
                <a:ext uri="{FF2B5EF4-FFF2-40B4-BE49-F238E27FC236}">
                  <a16:creationId xmlns:a16="http://schemas.microsoft.com/office/drawing/2014/main" id="{A9BB2B62-5E1A-EA46-BDC3-5619186D0B3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68" t="74734" r="71702" b="23937"/>
            <a:stretch/>
          </p:blipFill>
          <p:spPr>
            <a:xfrm>
              <a:off x="2616492" y="2211691"/>
              <a:ext cx="672949" cy="76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219;p19">
              <a:extLst>
                <a:ext uri="{FF2B5EF4-FFF2-40B4-BE49-F238E27FC236}">
                  <a16:creationId xmlns:a16="http://schemas.microsoft.com/office/drawing/2014/main" id="{4075C14D-1361-A849-AD19-A1DC408F8CB7}"/>
                </a:ext>
              </a:extLst>
            </p:cNvPr>
            <p:cNvSpPr txBox="1"/>
            <p:nvPr/>
          </p:nvSpPr>
          <p:spPr>
            <a:xfrm>
              <a:off x="2859532" y="2112935"/>
              <a:ext cx="22746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/>
                <a:t>0</a:t>
              </a:r>
              <a:endParaRPr sz="600" dirty="0"/>
            </a:p>
          </p:txBody>
        </p:sp>
        <p:pic>
          <p:nvPicPr>
            <p:cNvPr id="418" name="Google Shape;204;p19">
              <a:extLst>
                <a:ext uri="{FF2B5EF4-FFF2-40B4-BE49-F238E27FC236}">
                  <a16:creationId xmlns:a16="http://schemas.microsoft.com/office/drawing/2014/main" id="{661E92AE-FD62-014D-B984-4E58C8893E9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718230" y="2183052"/>
              <a:ext cx="167301" cy="173252"/>
            </a:xfrm>
            <a:prstGeom prst="rect">
              <a:avLst/>
            </a:prstGeom>
            <a:noFill/>
            <a:ln w="63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9" name="Google Shape;231;p19">
              <a:extLst>
                <a:ext uri="{FF2B5EF4-FFF2-40B4-BE49-F238E27FC236}">
                  <a16:creationId xmlns:a16="http://schemas.microsoft.com/office/drawing/2014/main" id="{F0E45D75-0CA0-7E45-B808-0D49FC0197ED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47029" t="35500" r="28329" b="23201"/>
            <a:stretch/>
          </p:blipFill>
          <p:spPr>
            <a:xfrm>
              <a:off x="5333662" y="1687164"/>
              <a:ext cx="354417" cy="34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232;p19">
              <a:extLst>
                <a:ext uri="{FF2B5EF4-FFF2-40B4-BE49-F238E27FC236}">
                  <a16:creationId xmlns:a16="http://schemas.microsoft.com/office/drawing/2014/main" id="{F1D2EB9A-9058-1B41-8725-97CC19A12F0C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45314" t="36256" r="29393" b="24958"/>
            <a:stretch/>
          </p:blipFill>
          <p:spPr>
            <a:xfrm>
              <a:off x="4582359" y="1696298"/>
              <a:ext cx="354427" cy="32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233;p19">
              <a:extLst>
                <a:ext uri="{FF2B5EF4-FFF2-40B4-BE49-F238E27FC236}">
                  <a16:creationId xmlns:a16="http://schemas.microsoft.com/office/drawing/2014/main" id="{5D2800A7-003C-6E4C-A739-50573B4F0157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33314" t="20380" r="32083" b="21290"/>
            <a:stretch/>
          </p:blipFill>
          <p:spPr>
            <a:xfrm>
              <a:off x="6116797" y="1716083"/>
              <a:ext cx="354416" cy="3072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CA7F6434-999C-6146-B1CB-B630C8846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04608" y="3889471"/>
              <a:ext cx="17392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Google Shape;221;p19">
              <a:extLst>
                <a:ext uri="{FF2B5EF4-FFF2-40B4-BE49-F238E27FC236}">
                  <a16:creationId xmlns:a16="http://schemas.microsoft.com/office/drawing/2014/main" id="{A6CAFFE3-4805-AE40-96A2-321348041A39}"/>
                </a:ext>
              </a:extLst>
            </p:cNvPr>
            <p:cNvSpPr txBox="1"/>
            <p:nvPr/>
          </p:nvSpPr>
          <p:spPr>
            <a:xfrm>
              <a:off x="4835487" y="3824492"/>
              <a:ext cx="14774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</a:rPr>
                <a:t>Orientation</a:t>
              </a:r>
              <a:r>
                <a:rPr lang="en" sz="800" dirty="0">
                  <a:solidFill>
                    <a:srgbClr val="FFFFFF"/>
                  </a:solidFill>
                </a:rPr>
                <a:t> guide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89D12A2-52FA-6B4A-8B2E-A9A19CF71474}"/>
                </a:ext>
              </a:extLst>
            </p:cNvPr>
            <p:cNvCxnSpPr>
              <a:cxnSpLocks/>
            </p:cNvCxnSpPr>
            <p:nvPr/>
          </p:nvCxnSpPr>
          <p:spPr>
            <a:xfrm>
              <a:off x="4663069" y="2077136"/>
              <a:ext cx="17392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Google Shape;221;p19">
              <a:extLst>
                <a:ext uri="{FF2B5EF4-FFF2-40B4-BE49-F238E27FC236}">
                  <a16:creationId xmlns:a16="http://schemas.microsoft.com/office/drawing/2014/main" id="{5D799A2C-51F4-654C-8014-D401C2120AB2}"/>
                </a:ext>
              </a:extLst>
            </p:cNvPr>
            <p:cNvSpPr txBox="1"/>
            <p:nvPr/>
          </p:nvSpPr>
          <p:spPr>
            <a:xfrm>
              <a:off x="4793948" y="2012157"/>
              <a:ext cx="14774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</a:rPr>
                <a:t>Orientation</a:t>
              </a:r>
              <a:r>
                <a:rPr lang="en" sz="800" dirty="0">
                  <a:solidFill>
                    <a:srgbClr val="FFFFFF"/>
                  </a:solidFill>
                </a:rPr>
                <a:t> guide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05B72A2C-C0CC-5B4C-9626-D178D3094AA7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68" y="1586282"/>
              <a:ext cx="22518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ED701795-53C1-D043-B603-732D2C1996A4}"/>
                </a:ext>
              </a:extLst>
            </p:cNvPr>
            <p:cNvSpPr/>
            <p:nvPr/>
          </p:nvSpPr>
          <p:spPr>
            <a:xfrm>
              <a:off x="4449855" y="1446275"/>
              <a:ext cx="119624" cy="1129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6C723A9C-7914-5D4F-8690-333231CB2AEF}"/>
                </a:ext>
              </a:extLst>
            </p:cNvPr>
            <p:cNvSpPr/>
            <p:nvPr/>
          </p:nvSpPr>
          <p:spPr>
            <a:xfrm>
              <a:off x="4597523" y="1447111"/>
              <a:ext cx="119624" cy="1129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Google Shape;221;p19">
              <a:extLst>
                <a:ext uri="{FF2B5EF4-FFF2-40B4-BE49-F238E27FC236}">
                  <a16:creationId xmlns:a16="http://schemas.microsoft.com/office/drawing/2014/main" id="{6702A638-583B-C64E-9479-12C1F0DBA87D}"/>
                </a:ext>
              </a:extLst>
            </p:cNvPr>
            <p:cNvSpPr txBox="1"/>
            <p:nvPr/>
          </p:nvSpPr>
          <p:spPr>
            <a:xfrm>
              <a:off x="4470705" y="1344617"/>
              <a:ext cx="252082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</a:rPr>
                <a:t>Expansion</a:t>
              </a:r>
              <a:r>
                <a:rPr lang="en" sz="800" dirty="0">
                  <a:solidFill>
                    <a:srgbClr val="FFFFFF"/>
                  </a:solidFill>
                </a:rPr>
                <a:t> / compression. </a:t>
              </a:r>
              <a:r>
                <a:rPr lang="en-US" sz="800" dirty="0">
                  <a:solidFill>
                    <a:srgbClr val="FFFFFF"/>
                  </a:solidFill>
                </a:rPr>
                <a:t>Cluster p &lt; .05 (FWE)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7EA23F8D-E06B-9148-97F3-34E58DB0F9F5}"/>
                </a:ext>
              </a:extLst>
            </p:cNvPr>
            <p:cNvSpPr/>
            <p:nvPr/>
          </p:nvSpPr>
          <p:spPr>
            <a:xfrm>
              <a:off x="4462906" y="3218255"/>
              <a:ext cx="119624" cy="1129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D743B128-5C7B-AB4C-804C-A59238D8D694}"/>
                </a:ext>
              </a:extLst>
            </p:cNvPr>
            <p:cNvSpPr/>
            <p:nvPr/>
          </p:nvSpPr>
          <p:spPr>
            <a:xfrm>
              <a:off x="4610574" y="3219091"/>
              <a:ext cx="119624" cy="1129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Google Shape;221;p19">
              <a:extLst>
                <a:ext uri="{FF2B5EF4-FFF2-40B4-BE49-F238E27FC236}">
                  <a16:creationId xmlns:a16="http://schemas.microsoft.com/office/drawing/2014/main" id="{C355221F-B062-CC41-AE89-FAD265839CDE}"/>
                </a:ext>
              </a:extLst>
            </p:cNvPr>
            <p:cNvSpPr txBox="1"/>
            <p:nvPr/>
          </p:nvSpPr>
          <p:spPr>
            <a:xfrm>
              <a:off x="4494141" y="3126257"/>
              <a:ext cx="252082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</a:rPr>
                <a:t>Expansion</a:t>
              </a:r>
              <a:r>
                <a:rPr lang="en" sz="800" dirty="0">
                  <a:solidFill>
                    <a:srgbClr val="FFFFFF"/>
                  </a:solidFill>
                </a:rPr>
                <a:t> / compression. </a:t>
              </a:r>
              <a:r>
                <a:rPr lang="en-US" sz="800" dirty="0">
                  <a:solidFill>
                    <a:srgbClr val="FFFFFF"/>
                  </a:solidFill>
                </a:rPr>
                <a:t>Cluster p &lt; .05 (FWE)</a:t>
              </a:r>
            </a:p>
          </p:txBody>
        </p: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C640FAC1-9891-1144-8334-0661D01028D7}"/>
                </a:ext>
              </a:extLst>
            </p:cNvPr>
            <p:cNvCxnSpPr>
              <a:cxnSpLocks/>
            </p:cNvCxnSpPr>
            <p:nvPr/>
          </p:nvCxnSpPr>
          <p:spPr>
            <a:xfrm>
              <a:off x="4455768" y="3370632"/>
              <a:ext cx="22518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5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 379">
            <a:extLst>
              <a:ext uri="{FF2B5EF4-FFF2-40B4-BE49-F238E27FC236}">
                <a16:creationId xmlns:a16="http://schemas.microsoft.com/office/drawing/2014/main" id="{B35815B9-C301-E34C-8096-6CD65FE96772}"/>
              </a:ext>
            </a:extLst>
          </p:cNvPr>
          <p:cNvSpPr/>
          <p:nvPr/>
        </p:nvSpPr>
        <p:spPr>
          <a:xfrm>
            <a:off x="350687" y="256800"/>
            <a:ext cx="6287797" cy="381843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Google Shape;186;p19">
            <a:extLst>
              <a:ext uri="{FF2B5EF4-FFF2-40B4-BE49-F238E27FC236}">
                <a16:creationId xmlns:a16="http://schemas.microsoft.com/office/drawing/2014/main" id="{087BCCE1-D94B-914D-9660-CF7F1D10B0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70" t="34041" r="49870" b="35138"/>
          <a:stretch/>
        </p:blipFill>
        <p:spPr>
          <a:xfrm>
            <a:off x="2257726" y="2290051"/>
            <a:ext cx="1727881" cy="66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189;p19">
            <a:extLst>
              <a:ext uri="{FF2B5EF4-FFF2-40B4-BE49-F238E27FC236}">
                <a16:creationId xmlns:a16="http://schemas.microsoft.com/office/drawing/2014/main" id="{5524D2CC-1E65-D44F-B992-808723F951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021" t="20634" r="32805" b="22016"/>
          <a:stretch/>
        </p:blipFill>
        <p:spPr>
          <a:xfrm>
            <a:off x="4269133" y="2388564"/>
            <a:ext cx="712194" cy="6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191;p19">
            <a:extLst>
              <a:ext uri="{FF2B5EF4-FFF2-40B4-BE49-F238E27FC236}">
                <a16:creationId xmlns:a16="http://schemas.microsoft.com/office/drawing/2014/main" id="{D7891776-0F7F-F54D-9972-18ADAEEA63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219" t="18183" r="32104" b="20613"/>
          <a:stretch/>
        </p:blipFill>
        <p:spPr>
          <a:xfrm>
            <a:off x="5071666" y="2408988"/>
            <a:ext cx="712193" cy="65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188;p19">
            <a:extLst>
              <a:ext uri="{FF2B5EF4-FFF2-40B4-BE49-F238E27FC236}">
                <a16:creationId xmlns:a16="http://schemas.microsoft.com/office/drawing/2014/main" id="{4BC6806F-C983-2D4A-8F20-38E3688251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105" t="22353" r="34989" b="22792"/>
          <a:stretch/>
        </p:blipFill>
        <p:spPr>
          <a:xfrm>
            <a:off x="4426519" y="3349920"/>
            <a:ext cx="372370" cy="36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190;p19">
            <a:extLst>
              <a:ext uri="{FF2B5EF4-FFF2-40B4-BE49-F238E27FC236}">
                <a16:creationId xmlns:a16="http://schemas.microsoft.com/office/drawing/2014/main" id="{2E5E6FAC-A3AB-0E46-997D-277DAA9270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2249" t="17955" r="31350" b="19242"/>
          <a:stretch/>
        </p:blipFill>
        <p:spPr>
          <a:xfrm>
            <a:off x="5268652" y="3359299"/>
            <a:ext cx="372370" cy="34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192;p19">
            <a:extLst>
              <a:ext uri="{FF2B5EF4-FFF2-40B4-BE49-F238E27FC236}">
                <a16:creationId xmlns:a16="http://schemas.microsoft.com/office/drawing/2014/main" id="{7C89970E-90D1-2F45-9CF8-DF8BABD6E7F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2418" t="19766" r="35163" b="17161"/>
          <a:stretch/>
        </p:blipFill>
        <p:spPr>
          <a:xfrm>
            <a:off x="6023156" y="3382422"/>
            <a:ext cx="359305" cy="37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193;p19">
            <a:extLst>
              <a:ext uri="{FF2B5EF4-FFF2-40B4-BE49-F238E27FC236}">
                <a16:creationId xmlns:a16="http://schemas.microsoft.com/office/drawing/2014/main" id="{2BFCC2B2-EA91-D54B-A757-D9831B4EF69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1211" t="19537" r="35392" b="19082"/>
          <a:stretch/>
        </p:blipFill>
        <p:spPr>
          <a:xfrm>
            <a:off x="5846713" y="2368578"/>
            <a:ext cx="712193" cy="7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194;p19">
            <a:extLst>
              <a:ext uri="{FF2B5EF4-FFF2-40B4-BE49-F238E27FC236}">
                <a16:creationId xmlns:a16="http://schemas.microsoft.com/office/drawing/2014/main" id="{8E638AD5-23EE-7445-A468-EE9E65E7A64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3244" t="30125" r="50077" b="32474"/>
          <a:stretch/>
        </p:blipFill>
        <p:spPr>
          <a:xfrm>
            <a:off x="2273706" y="534911"/>
            <a:ext cx="1675797" cy="79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195;p19">
            <a:extLst>
              <a:ext uri="{FF2B5EF4-FFF2-40B4-BE49-F238E27FC236}">
                <a16:creationId xmlns:a16="http://schemas.microsoft.com/office/drawing/2014/main" id="{DAB3C123-4357-AC4A-9030-FBF4A87462C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0100" t="34477" r="3019" b="32475"/>
          <a:stretch/>
        </p:blipFill>
        <p:spPr>
          <a:xfrm>
            <a:off x="2270064" y="1247127"/>
            <a:ext cx="1683079" cy="69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196;p19">
            <a:extLst>
              <a:ext uri="{FF2B5EF4-FFF2-40B4-BE49-F238E27FC236}">
                <a16:creationId xmlns:a16="http://schemas.microsoft.com/office/drawing/2014/main" id="{206F3D09-276C-DC43-A671-B112298D46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832" t="34041" r="3052" b="35138"/>
          <a:stretch/>
        </p:blipFill>
        <p:spPr>
          <a:xfrm>
            <a:off x="2251308" y="2947140"/>
            <a:ext cx="1726256" cy="66601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199;p19">
            <a:extLst>
              <a:ext uri="{FF2B5EF4-FFF2-40B4-BE49-F238E27FC236}">
                <a16:creationId xmlns:a16="http://schemas.microsoft.com/office/drawing/2014/main" id="{DEF13AC5-9A24-9249-BFF7-6DDD163551F7}"/>
              </a:ext>
            </a:extLst>
          </p:cNvPr>
          <p:cNvSpPr txBox="1"/>
          <p:nvPr/>
        </p:nvSpPr>
        <p:spPr>
          <a:xfrm>
            <a:off x="2199218" y="221267"/>
            <a:ext cx="18247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Cortical View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92" name="Google Shape;200;p19">
            <a:extLst>
              <a:ext uri="{FF2B5EF4-FFF2-40B4-BE49-F238E27FC236}">
                <a16:creationId xmlns:a16="http://schemas.microsoft.com/office/drawing/2014/main" id="{863D5BB6-D4A3-5340-8DEF-917C7F4C1495}"/>
              </a:ext>
            </a:extLst>
          </p:cNvPr>
          <p:cNvSpPr txBox="1"/>
          <p:nvPr/>
        </p:nvSpPr>
        <p:spPr>
          <a:xfrm>
            <a:off x="4443651" y="240789"/>
            <a:ext cx="186416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Volumetric View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93" name="Google Shape;201;p19">
            <a:extLst>
              <a:ext uri="{FF2B5EF4-FFF2-40B4-BE49-F238E27FC236}">
                <a16:creationId xmlns:a16="http://schemas.microsoft.com/office/drawing/2014/main" id="{067E34D9-7599-A540-891B-9A3C76E084E4}"/>
              </a:ext>
            </a:extLst>
          </p:cNvPr>
          <p:cNvSpPr txBox="1"/>
          <p:nvPr/>
        </p:nvSpPr>
        <p:spPr>
          <a:xfrm>
            <a:off x="118555" y="220931"/>
            <a:ext cx="226744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t-comparison Axis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94" name="Google Shape;205;p19">
            <a:extLst>
              <a:ext uri="{FF2B5EF4-FFF2-40B4-BE49-F238E27FC236}">
                <a16:creationId xmlns:a16="http://schemas.microsoft.com/office/drawing/2014/main" id="{2F32FD01-5744-A847-A9A6-DCB7D627D289}"/>
              </a:ext>
            </a:extLst>
          </p:cNvPr>
          <p:cNvSpPr txBox="1"/>
          <p:nvPr/>
        </p:nvSpPr>
        <p:spPr>
          <a:xfrm>
            <a:off x="3483848" y="1988071"/>
            <a:ext cx="152431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Cluster p &lt; .05 (FWE)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395" name="Google Shape;208;p19">
            <a:extLst>
              <a:ext uri="{FF2B5EF4-FFF2-40B4-BE49-F238E27FC236}">
                <a16:creationId xmlns:a16="http://schemas.microsoft.com/office/drawing/2014/main" id="{57735FFB-ACA2-554E-852D-77D4C34C3A1A}"/>
              </a:ext>
            </a:extLst>
          </p:cNvPr>
          <p:cNvSpPr txBox="1"/>
          <p:nvPr/>
        </p:nvSpPr>
        <p:spPr>
          <a:xfrm>
            <a:off x="2025240" y="1977680"/>
            <a:ext cx="7063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-4.66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396" name="Google Shape;209;p19">
            <a:extLst>
              <a:ext uri="{FF2B5EF4-FFF2-40B4-BE49-F238E27FC236}">
                <a16:creationId xmlns:a16="http://schemas.microsoft.com/office/drawing/2014/main" id="{35143D26-EC11-914F-8EE4-E29C826072EB}"/>
              </a:ext>
            </a:extLst>
          </p:cNvPr>
          <p:cNvSpPr txBox="1"/>
          <p:nvPr/>
        </p:nvSpPr>
        <p:spPr>
          <a:xfrm>
            <a:off x="3021028" y="1961301"/>
            <a:ext cx="42597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4.2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397" name="Google Shape;211;p19">
            <a:extLst>
              <a:ext uri="{FF2B5EF4-FFF2-40B4-BE49-F238E27FC236}">
                <a16:creationId xmlns:a16="http://schemas.microsoft.com/office/drawing/2014/main" id="{A79402F9-988A-7B4F-9FE5-E42B419F071E}"/>
              </a:ext>
            </a:extLst>
          </p:cNvPr>
          <p:cNvSpPr txBox="1"/>
          <p:nvPr/>
        </p:nvSpPr>
        <p:spPr>
          <a:xfrm>
            <a:off x="2517032" y="1863267"/>
            <a:ext cx="64888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t-value</a:t>
            </a:r>
            <a:endParaRPr sz="800" dirty="0">
              <a:solidFill>
                <a:srgbClr val="FFFFFF"/>
              </a:solidFill>
            </a:endParaRPr>
          </a:p>
        </p:txBody>
      </p:sp>
      <p:pic>
        <p:nvPicPr>
          <p:cNvPr id="404" name="Google Shape;228;p19">
            <a:extLst>
              <a:ext uri="{FF2B5EF4-FFF2-40B4-BE49-F238E27FC236}">
                <a16:creationId xmlns:a16="http://schemas.microsoft.com/office/drawing/2014/main" id="{05A42EFF-13BD-034D-B30D-D359A55968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46206" t="37267" r="29335" b="25244"/>
          <a:stretch/>
        </p:blipFill>
        <p:spPr>
          <a:xfrm>
            <a:off x="4248575" y="634431"/>
            <a:ext cx="664440" cy="61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229;p19">
            <a:extLst>
              <a:ext uri="{FF2B5EF4-FFF2-40B4-BE49-F238E27FC236}">
                <a16:creationId xmlns:a16="http://schemas.microsoft.com/office/drawing/2014/main" id="{FB787B8A-9448-3A47-A0F6-E6D36897E1E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46813" t="35220" r="28997" b="22425"/>
          <a:stretch/>
        </p:blipFill>
        <p:spPr>
          <a:xfrm>
            <a:off x="4999580" y="620109"/>
            <a:ext cx="667481" cy="68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230;p19">
            <a:extLst>
              <a:ext uri="{FF2B5EF4-FFF2-40B4-BE49-F238E27FC236}">
                <a16:creationId xmlns:a16="http://schemas.microsoft.com/office/drawing/2014/main" id="{47776C24-2D4D-174E-AEE3-4E23B696BDE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2660" t="21524" r="32657" b="23199"/>
          <a:stretch/>
        </p:blipFill>
        <p:spPr>
          <a:xfrm>
            <a:off x="5753626" y="657374"/>
            <a:ext cx="749264" cy="589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387D427B-681D-AC41-8FE7-8EBBAA43E65C}"/>
              </a:ext>
            </a:extLst>
          </p:cNvPr>
          <p:cNvCxnSpPr>
            <a:cxnSpLocks/>
          </p:cNvCxnSpPr>
          <p:nvPr/>
        </p:nvCxnSpPr>
        <p:spPr>
          <a:xfrm>
            <a:off x="1040957" y="2256064"/>
            <a:ext cx="45893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8" name="Google Shape;204;p19">
            <a:extLst>
              <a:ext uri="{FF2B5EF4-FFF2-40B4-BE49-F238E27FC236}">
                <a16:creationId xmlns:a16="http://schemas.microsoft.com/office/drawing/2014/main" id="{090875D5-58F9-824C-B650-DD4103A78DE7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16285" y="3832132"/>
            <a:ext cx="167301" cy="173252"/>
          </a:xfrm>
          <a:prstGeom prst="rect">
            <a:avLst/>
          </a:prstGeom>
          <a:noFill/>
          <a:ln w="6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205;p19">
            <a:extLst>
              <a:ext uri="{FF2B5EF4-FFF2-40B4-BE49-F238E27FC236}">
                <a16:creationId xmlns:a16="http://schemas.microsoft.com/office/drawing/2014/main" id="{B1A91019-9575-DE4C-A79E-2A9216B8162D}"/>
              </a:ext>
            </a:extLst>
          </p:cNvPr>
          <p:cNvSpPr txBox="1"/>
          <p:nvPr/>
        </p:nvSpPr>
        <p:spPr>
          <a:xfrm>
            <a:off x="3431011" y="3764476"/>
            <a:ext cx="152431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Cluster p &lt; .05 (FWE)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410" name="Google Shape;217;p19">
            <a:extLst>
              <a:ext uri="{FF2B5EF4-FFF2-40B4-BE49-F238E27FC236}">
                <a16:creationId xmlns:a16="http://schemas.microsoft.com/office/drawing/2014/main" id="{3F5731F8-EDB7-4A4C-A3AA-CEBB385DF30D}"/>
              </a:ext>
            </a:extLst>
          </p:cNvPr>
          <p:cNvSpPr txBox="1"/>
          <p:nvPr/>
        </p:nvSpPr>
        <p:spPr>
          <a:xfrm>
            <a:off x="2045803" y="3780844"/>
            <a:ext cx="519595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-3.65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411" name="Google Shape;218;p19">
            <a:extLst>
              <a:ext uri="{FF2B5EF4-FFF2-40B4-BE49-F238E27FC236}">
                <a16:creationId xmlns:a16="http://schemas.microsoft.com/office/drawing/2014/main" id="{5B1A54E2-08F9-8A42-B26F-263ED6E9FB42}"/>
              </a:ext>
            </a:extLst>
          </p:cNvPr>
          <p:cNvSpPr txBox="1"/>
          <p:nvPr/>
        </p:nvSpPr>
        <p:spPr>
          <a:xfrm>
            <a:off x="2931434" y="3770826"/>
            <a:ext cx="519595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4.74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412" name="Google Shape;219;p19">
            <a:extLst>
              <a:ext uri="{FF2B5EF4-FFF2-40B4-BE49-F238E27FC236}">
                <a16:creationId xmlns:a16="http://schemas.microsoft.com/office/drawing/2014/main" id="{ABC3AD7C-1DB1-E24D-8458-CE83A7FA338F}"/>
              </a:ext>
            </a:extLst>
          </p:cNvPr>
          <p:cNvSpPr txBox="1"/>
          <p:nvPr/>
        </p:nvSpPr>
        <p:spPr>
          <a:xfrm>
            <a:off x="2624957" y="3777733"/>
            <a:ext cx="22746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0</a:t>
            </a:r>
            <a:endParaRPr sz="900" dirty="0"/>
          </a:p>
        </p:txBody>
      </p:sp>
      <p:sp>
        <p:nvSpPr>
          <p:cNvPr id="413" name="Google Shape;220;p19">
            <a:extLst>
              <a:ext uri="{FF2B5EF4-FFF2-40B4-BE49-F238E27FC236}">
                <a16:creationId xmlns:a16="http://schemas.microsoft.com/office/drawing/2014/main" id="{7338251D-085F-2D47-BCBF-02E19A03FEBE}"/>
              </a:ext>
            </a:extLst>
          </p:cNvPr>
          <p:cNvSpPr txBox="1"/>
          <p:nvPr/>
        </p:nvSpPr>
        <p:spPr>
          <a:xfrm>
            <a:off x="2540695" y="3670122"/>
            <a:ext cx="540255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t-value</a:t>
            </a:r>
            <a:endParaRPr sz="800" dirty="0">
              <a:solidFill>
                <a:srgbClr val="FFFFFF"/>
              </a:solidFill>
            </a:endParaRPr>
          </a:p>
        </p:txBody>
      </p:sp>
      <p:pic>
        <p:nvPicPr>
          <p:cNvPr id="414" name="Google Shape;216;p19">
            <a:extLst>
              <a:ext uri="{FF2B5EF4-FFF2-40B4-BE49-F238E27FC236}">
                <a16:creationId xmlns:a16="http://schemas.microsoft.com/office/drawing/2014/main" id="{BB67BAED-B817-0943-8EE0-36F3A7A9C5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68" t="74734" r="71702" b="23937"/>
          <a:stretch/>
        </p:blipFill>
        <p:spPr>
          <a:xfrm>
            <a:off x="2402217" y="3890898"/>
            <a:ext cx="672949" cy="7606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219;p19">
            <a:extLst>
              <a:ext uri="{FF2B5EF4-FFF2-40B4-BE49-F238E27FC236}">
                <a16:creationId xmlns:a16="http://schemas.microsoft.com/office/drawing/2014/main" id="{662557AD-C488-2B4B-B61F-B4B29CF2922B}"/>
              </a:ext>
            </a:extLst>
          </p:cNvPr>
          <p:cNvSpPr txBox="1"/>
          <p:nvPr/>
        </p:nvSpPr>
        <p:spPr>
          <a:xfrm>
            <a:off x="2693805" y="3795977"/>
            <a:ext cx="227461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/>
              <a:t>0</a:t>
            </a:r>
            <a:endParaRPr sz="600" dirty="0"/>
          </a:p>
        </p:txBody>
      </p:sp>
      <p:pic>
        <p:nvPicPr>
          <p:cNvPr id="416" name="Google Shape;216;p19">
            <a:extLst>
              <a:ext uri="{FF2B5EF4-FFF2-40B4-BE49-F238E27FC236}">
                <a16:creationId xmlns:a16="http://schemas.microsoft.com/office/drawing/2014/main" id="{A9BB2B62-5E1A-EA46-BDC3-5619186D0B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68" t="74734" r="71702" b="23937"/>
          <a:stretch/>
        </p:blipFill>
        <p:spPr>
          <a:xfrm>
            <a:off x="2480498" y="2081063"/>
            <a:ext cx="672949" cy="7606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219;p19">
            <a:extLst>
              <a:ext uri="{FF2B5EF4-FFF2-40B4-BE49-F238E27FC236}">
                <a16:creationId xmlns:a16="http://schemas.microsoft.com/office/drawing/2014/main" id="{4075C14D-1361-A849-AD19-A1DC408F8CB7}"/>
              </a:ext>
            </a:extLst>
          </p:cNvPr>
          <p:cNvSpPr txBox="1"/>
          <p:nvPr/>
        </p:nvSpPr>
        <p:spPr>
          <a:xfrm>
            <a:off x="2723538" y="1982307"/>
            <a:ext cx="227461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/>
              <a:t>0</a:t>
            </a:r>
            <a:endParaRPr sz="600" dirty="0"/>
          </a:p>
        </p:txBody>
      </p:sp>
      <p:pic>
        <p:nvPicPr>
          <p:cNvPr id="418" name="Google Shape;204;p19">
            <a:extLst>
              <a:ext uri="{FF2B5EF4-FFF2-40B4-BE49-F238E27FC236}">
                <a16:creationId xmlns:a16="http://schemas.microsoft.com/office/drawing/2014/main" id="{661E92AE-FD62-014D-B984-4E58C8893E9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82236" y="2052424"/>
            <a:ext cx="167301" cy="173252"/>
          </a:xfrm>
          <a:prstGeom prst="rect">
            <a:avLst/>
          </a:prstGeom>
          <a:noFill/>
          <a:ln w="6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231;p19">
            <a:extLst>
              <a:ext uri="{FF2B5EF4-FFF2-40B4-BE49-F238E27FC236}">
                <a16:creationId xmlns:a16="http://schemas.microsoft.com/office/drawing/2014/main" id="{F0E45D75-0CA0-7E45-B808-0D49FC0197E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47029" t="35500" r="28329" b="23201"/>
          <a:stretch/>
        </p:blipFill>
        <p:spPr>
          <a:xfrm>
            <a:off x="5197668" y="1556536"/>
            <a:ext cx="354417" cy="3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232;p19">
            <a:extLst>
              <a:ext uri="{FF2B5EF4-FFF2-40B4-BE49-F238E27FC236}">
                <a16:creationId xmlns:a16="http://schemas.microsoft.com/office/drawing/2014/main" id="{F1D2EB9A-9058-1B41-8725-97CC19A12F0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45314" t="36256" r="29393" b="24958"/>
          <a:stretch/>
        </p:blipFill>
        <p:spPr>
          <a:xfrm>
            <a:off x="4446365" y="1565670"/>
            <a:ext cx="354427" cy="32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233;p19">
            <a:extLst>
              <a:ext uri="{FF2B5EF4-FFF2-40B4-BE49-F238E27FC236}">
                <a16:creationId xmlns:a16="http://schemas.microsoft.com/office/drawing/2014/main" id="{5D2800A7-003C-6E4C-A739-50573B4F015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33314" t="20380" r="32083" b="21290"/>
          <a:stretch/>
        </p:blipFill>
        <p:spPr>
          <a:xfrm>
            <a:off x="5980803" y="1585455"/>
            <a:ext cx="354416" cy="307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A7F6434-999C-6146-B1CB-B630C88460B0}"/>
              </a:ext>
            </a:extLst>
          </p:cNvPr>
          <p:cNvCxnSpPr>
            <a:cxnSpLocks/>
          </p:cNvCxnSpPr>
          <p:nvPr/>
        </p:nvCxnSpPr>
        <p:spPr>
          <a:xfrm>
            <a:off x="4568614" y="3758843"/>
            <a:ext cx="17392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Google Shape;221;p19">
            <a:extLst>
              <a:ext uri="{FF2B5EF4-FFF2-40B4-BE49-F238E27FC236}">
                <a16:creationId xmlns:a16="http://schemas.microsoft.com/office/drawing/2014/main" id="{A6CAFFE3-4805-AE40-96A2-321348041A39}"/>
              </a:ext>
            </a:extLst>
          </p:cNvPr>
          <p:cNvSpPr txBox="1"/>
          <p:nvPr/>
        </p:nvSpPr>
        <p:spPr>
          <a:xfrm>
            <a:off x="4699493" y="3693864"/>
            <a:ext cx="147744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FFFFF"/>
                </a:solidFill>
              </a:rPr>
              <a:t>Orientation</a:t>
            </a:r>
            <a:r>
              <a:rPr lang="en" sz="800" dirty="0">
                <a:solidFill>
                  <a:srgbClr val="FFFFFF"/>
                </a:solidFill>
              </a:rPr>
              <a:t> guide</a:t>
            </a:r>
            <a:endParaRPr sz="800" dirty="0">
              <a:solidFill>
                <a:srgbClr val="FFFFFF"/>
              </a:solidFill>
            </a:endParaRPr>
          </a:p>
        </p:txBody>
      </p: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F89D12A2-52FA-6B4A-8B2E-A9A19CF71474}"/>
              </a:ext>
            </a:extLst>
          </p:cNvPr>
          <p:cNvCxnSpPr>
            <a:cxnSpLocks/>
          </p:cNvCxnSpPr>
          <p:nvPr/>
        </p:nvCxnSpPr>
        <p:spPr>
          <a:xfrm>
            <a:off x="4527075" y="1946508"/>
            <a:ext cx="17392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Google Shape;221;p19">
            <a:extLst>
              <a:ext uri="{FF2B5EF4-FFF2-40B4-BE49-F238E27FC236}">
                <a16:creationId xmlns:a16="http://schemas.microsoft.com/office/drawing/2014/main" id="{5D799A2C-51F4-654C-8014-D401C2120AB2}"/>
              </a:ext>
            </a:extLst>
          </p:cNvPr>
          <p:cNvSpPr txBox="1"/>
          <p:nvPr/>
        </p:nvSpPr>
        <p:spPr>
          <a:xfrm>
            <a:off x="4657954" y="1881529"/>
            <a:ext cx="147744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FFFFF"/>
                </a:solidFill>
              </a:rPr>
              <a:t>Orientation</a:t>
            </a:r>
            <a:r>
              <a:rPr lang="en" sz="800" dirty="0">
                <a:solidFill>
                  <a:srgbClr val="FFFFFF"/>
                </a:solidFill>
              </a:rPr>
              <a:t> guide</a:t>
            </a:r>
            <a:endParaRPr sz="800" dirty="0">
              <a:solidFill>
                <a:srgbClr val="FFFFFF"/>
              </a:solidFill>
            </a:endParaRPr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05B72A2C-C0CC-5B4C-9626-D178D3094AA7}"/>
              </a:ext>
            </a:extLst>
          </p:cNvPr>
          <p:cNvCxnSpPr>
            <a:cxnSpLocks/>
          </p:cNvCxnSpPr>
          <p:nvPr/>
        </p:nvCxnSpPr>
        <p:spPr>
          <a:xfrm>
            <a:off x="4307074" y="1455654"/>
            <a:ext cx="22518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D701795-53C1-D043-B603-732D2C1996A4}"/>
              </a:ext>
            </a:extLst>
          </p:cNvPr>
          <p:cNvSpPr/>
          <p:nvPr/>
        </p:nvSpPr>
        <p:spPr>
          <a:xfrm>
            <a:off x="4313861" y="1315647"/>
            <a:ext cx="119624" cy="11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6C723A9C-7914-5D4F-8690-333231CB2AEF}"/>
              </a:ext>
            </a:extLst>
          </p:cNvPr>
          <p:cNvSpPr/>
          <p:nvPr/>
        </p:nvSpPr>
        <p:spPr>
          <a:xfrm>
            <a:off x="4461529" y="1316483"/>
            <a:ext cx="119624" cy="112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Google Shape;221;p19">
            <a:extLst>
              <a:ext uri="{FF2B5EF4-FFF2-40B4-BE49-F238E27FC236}">
                <a16:creationId xmlns:a16="http://schemas.microsoft.com/office/drawing/2014/main" id="{6702A638-583B-C64E-9479-12C1F0DBA87D}"/>
              </a:ext>
            </a:extLst>
          </p:cNvPr>
          <p:cNvSpPr txBox="1"/>
          <p:nvPr/>
        </p:nvSpPr>
        <p:spPr>
          <a:xfrm>
            <a:off x="4334711" y="1213989"/>
            <a:ext cx="252082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Expansion</a:t>
            </a:r>
            <a:r>
              <a:rPr lang="en" sz="800" dirty="0">
                <a:solidFill>
                  <a:srgbClr val="FFFFFF"/>
                </a:solidFill>
              </a:rPr>
              <a:t> / compression. </a:t>
            </a:r>
            <a:r>
              <a:rPr lang="en-US" sz="800" dirty="0">
                <a:solidFill>
                  <a:srgbClr val="FFFFFF"/>
                </a:solidFill>
              </a:rPr>
              <a:t>Cluster p &lt; .05 (FWE)</a:t>
            </a: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EA23F8D-E06B-9148-97F3-34E58DB0F9F5}"/>
              </a:ext>
            </a:extLst>
          </p:cNvPr>
          <p:cNvSpPr/>
          <p:nvPr/>
        </p:nvSpPr>
        <p:spPr>
          <a:xfrm>
            <a:off x="4326912" y="3087627"/>
            <a:ext cx="119624" cy="11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D743B128-5C7B-AB4C-804C-A59238D8D694}"/>
              </a:ext>
            </a:extLst>
          </p:cNvPr>
          <p:cNvSpPr/>
          <p:nvPr/>
        </p:nvSpPr>
        <p:spPr>
          <a:xfrm>
            <a:off x="4474580" y="3088463"/>
            <a:ext cx="119624" cy="112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Google Shape;221;p19">
            <a:extLst>
              <a:ext uri="{FF2B5EF4-FFF2-40B4-BE49-F238E27FC236}">
                <a16:creationId xmlns:a16="http://schemas.microsoft.com/office/drawing/2014/main" id="{C355221F-B062-CC41-AE89-FAD265839CDE}"/>
              </a:ext>
            </a:extLst>
          </p:cNvPr>
          <p:cNvSpPr txBox="1"/>
          <p:nvPr/>
        </p:nvSpPr>
        <p:spPr>
          <a:xfrm>
            <a:off x="4358147" y="2995629"/>
            <a:ext cx="252082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Expansion</a:t>
            </a:r>
            <a:r>
              <a:rPr lang="en" sz="800" dirty="0">
                <a:solidFill>
                  <a:srgbClr val="FFFFFF"/>
                </a:solidFill>
              </a:rPr>
              <a:t> / compression. </a:t>
            </a:r>
            <a:r>
              <a:rPr lang="en-US" sz="800" dirty="0">
                <a:solidFill>
                  <a:srgbClr val="FFFFFF"/>
                </a:solidFill>
              </a:rPr>
              <a:t>Cluster p &lt; .05 (FWE)</a:t>
            </a:r>
          </a:p>
        </p:txBody>
      </p: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C640FAC1-9891-1144-8334-0661D01028D7}"/>
              </a:ext>
            </a:extLst>
          </p:cNvPr>
          <p:cNvCxnSpPr>
            <a:cxnSpLocks/>
          </p:cNvCxnSpPr>
          <p:nvPr/>
        </p:nvCxnSpPr>
        <p:spPr>
          <a:xfrm>
            <a:off x="4319774" y="3240004"/>
            <a:ext cx="22518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4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387D427B-681D-AC41-8FE7-8EBBAA43E65C}"/>
              </a:ext>
            </a:extLst>
          </p:cNvPr>
          <p:cNvCxnSpPr>
            <a:cxnSpLocks/>
          </p:cNvCxnSpPr>
          <p:nvPr/>
        </p:nvCxnSpPr>
        <p:spPr>
          <a:xfrm>
            <a:off x="710367" y="3329214"/>
            <a:ext cx="31049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45EE8EBF-7760-A645-8F89-ED86B516A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6112" r="5371" b="35557"/>
          <a:stretch/>
        </p:blipFill>
        <p:spPr>
          <a:xfrm>
            <a:off x="1614090" y="3834507"/>
            <a:ext cx="2417676" cy="76891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CCFBD7-381D-0944-AF74-E09489FD4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8" t="16708" r="5925" b="37452"/>
          <a:stretch/>
        </p:blipFill>
        <p:spPr>
          <a:xfrm>
            <a:off x="1564980" y="2149532"/>
            <a:ext cx="2509169" cy="81680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128275-CA7E-F545-98EB-BCDDE438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63" y="710578"/>
            <a:ext cx="2525680" cy="828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0F2A7-9E3E-A646-A781-6A2E3B46BCCF}"/>
              </a:ext>
            </a:extLst>
          </p:cNvPr>
          <p:cNvSpPr/>
          <p:nvPr/>
        </p:nvSpPr>
        <p:spPr>
          <a:xfrm>
            <a:off x="378767" y="412750"/>
            <a:ext cx="3768115" cy="4895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oogle Shape;198;p19">
            <a:extLst>
              <a:ext uri="{FF2B5EF4-FFF2-40B4-BE49-F238E27FC236}">
                <a16:creationId xmlns:a16="http://schemas.microsoft.com/office/drawing/2014/main" id="{9332C257-801A-4444-A13B-6D51FC7E65F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6167" r="36427"/>
          <a:stretch/>
        </p:blipFill>
        <p:spPr>
          <a:xfrm>
            <a:off x="578189" y="3557576"/>
            <a:ext cx="682085" cy="832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225;p19">
            <a:extLst>
              <a:ext uri="{FF2B5EF4-FFF2-40B4-BE49-F238E27FC236}">
                <a16:creationId xmlns:a16="http://schemas.microsoft.com/office/drawing/2014/main" id="{C226B1B1-16CE-D54B-A3E5-B0923BB78505}"/>
              </a:ext>
            </a:extLst>
          </p:cNvPr>
          <p:cNvCxnSpPr>
            <a:cxnSpLocks/>
          </p:cNvCxnSpPr>
          <p:nvPr/>
        </p:nvCxnSpPr>
        <p:spPr>
          <a:xfrm>
            <a:off x="780058" y="3733935"/>
            <a:ext cx="0" cy="52196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" name="Google Shape;226;p19">
            <a:extLst>
              <a:ext uri="{FF2B5EF4-FFF2-40B4-BE49-F238E27FC236}">
                <a16:creationId xmlns:a16="http://schemas.microsoft.com/office/drawing/2014/main" id="{1E60D4FC-9F71-E643-B1D2-7AE5983BC5BF}"/>
              </a:ext>
            </a:extLst>
          </p:cNvPr>
          <p:cNvSpPr txBox="1"/>
          <p:nvPr/>
        </p:nvSpPr>
        <p:spPr>
          <a:xfrm>
            <a:off x="447730" y="3307232"/>
            <a:ext cx="95157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Top vs Bottom</a:t>
            </a:r>
            <a:endParaRPr sz="1000" dirty="0">
              <a:solidFill>
                <a:srgbClr val="FFFFFF"/>
              </a:solidFill>
            </a:endParaRPr>
          </a:p>
        </p:txBody>
      </p:sp>
      <p:pic>
        <p:nvPicPr>
          <p:cNvPr id="78" name="Google Shape;197;p19">
            <a:extLst>
              <a:ext uri="{FF2B5EF4-FFF2-40B4-BE49-F238E27FC236}">
                <a16:creationId xmlns:a16="http://schemas.microsoft.com/office/drawing/2014/main" id="{5BBDB68D-BF14-EF4B-8344-FE8EDF3979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6029" t="5086" r="36853" b="2773"/>
          <a:stretch/>
        </p:blipFill>
        <p:spPr>
          <a:xfrm>
            <a:off x="625644" y="675832"/>
            <a:ext cx="696949" cy="789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223;p19">
            <a:extLst>
              <a:ext uri="{FF2B5EF4-FFF2-40B4-BE49-F238E27FC236}">
                <a16:creationId xmlns:a16="http://schemas.microsoft.com/office/drawing/2014/main" id="{465F547C-DF51-7B44-8898-67171CC34318}"/>
              </a:ext>
            </a:extLst>
          </p:cNvPr>
          <p:cNvCxnSpPr>
            <a:cxnSpLocks/>
          </p:cNvCxnSpPr>
          <p:nvPr/>
        </p:nvCxnSpPr>
        <p:spPr>
          <a:xfrm flipV="1">
            <a:off x="835435" y="854647"/>
            <a:ext cx="383189" cy="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0" name="Google Shape;224;p19">
            <a:extLst>
              <a:ext uri="{FF2B5EF4-FFF2-40B4-BE49-F238E27FC236}">
                <a16:creationId xmlns:a16="http://schemas.microsoft.com/office/drawing/2014/main" id="{5FDAE9FF-A460-1241-B53B-2470F8D38E4B}"/>
              </a:ext>
            </a:extLst>
          </p:cNvPr>
          <p:cNvSpPr txBox="1"/>
          <p:nvPr/>
        </p:nvSpPr>
        <p:spPr>
          <a:xfrm>
            <a:off x="489288" y="501352"/>
            <a:ext cx="107548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Left vs Right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83" name="Google Shape;199;p19">
            <a:extLst>
              <a:ext uri="{FF2B5EF4-FFF2-40B4-BE49-F238E27FC236}">
                <a16:creationId xmlns:a16="http://schemas.microsoft.com/office/drawing/2014/main" id="{D041BAB1-413F-DA49-8430-D5140B45091B}"/>
              </a:ext>
            </a:extLst>
          </p:cNvPr>
          <p:cNvSpPr txBox="1"/>
          <p:nvPr/>
        </p:nvSpPr>
        <p:spPr>
          <a:xfrm>
            <a:off x="1927590" y="522345"/>
            <a:ext cx="18247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Left &gt; Right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85" name="Google Shape;199;p19">
            <a:extLst>
              <a:ext uri="{FF2B5EF4-FFF2-40B4-BE49-F238E27FC236}">
                <a16:creationId xmlns:a16="http://schemas.microsoft.com/office/drawing/2014/main" id="{2A0DE3C9-4642-844C-907E-8866F5E79A79}"/>
              </a:ext>
            </a:extLst>
          </p:cNvPr>
          <p:cNvSpPr txBox="1"/>
          <p:nvPr/>
        </p:nvSpPr>
        <p:spPr>
          <a:xfrm>
            <a:off x="1874818" y="1857836"/>
            <a:ext cx="18247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Right &gt; Left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D31D0E-1305-4848-A414-8A5CF02C483B}"/>
              </a:ext>
            </a:extLst>
          </p:cNvPr>
          <p:cNvGrpSpPr/>
          <p:nvPr/>
        </p:nvGrpSpPr>
        <p:grpSpPr>
          <a:xfrm>
            <a:off x="2862996" y="1489099"/>
            <a:ext cx="674579" cy="269071"/>
            <a:chOff x="2930407" y="1041899"/>
            <a:chExt cx="674579" cy="269071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164E719-2261-1D45-AD25-227EBEFF18C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176" t="15607" r="59127" b="74885"/>
            <a:stretch/>
          </p:blipFill>
          <p:spPr>
            <a:xfrm>
              <a:off x="3129041" y="1176062"/>
              <a:ext cx="226813" cy="865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377CEF-38C1-4940-AA15-B68BF9997485}"/>
                </a:ext>
              </a:extLst>
            </p:cNvPr>
            <p:cNvSpPr txBox="1"/>
            <p:nvPr/>
          </p:nvSpPr>
          <p:spPr>
            <a:xfrm>
              <a:off x="3287655" y="1126304"/>
              <a:ext cx="3173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4.7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A62BE9-3A3F-AA4B-8C95-E636D047CC88}"/>
                </a:ext>
              </a:extLst>
            </p:cNvPr>
            <p:cNvSpPr txBox="1"/>
            <p:nvPr/>
          </p:nvSpPr>
          <p:spPr>
            <a:xfrm>
              <a:off x="3040682" y="1041899"/>
              <a:ext cx="41161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t-value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E17E66-F559-FC4B-80FE-DB848B018CB7}"/>
                </a:ext>
              </a:extLst>
            </p:cNvPr>
            <p:cNvSpPr txBox="1"/>
            <p:nvPr/>
          </p:nvSpPr>
          <p:spPr>
            <a:xfrm>
              <a:off x="2930407" y="1126304"/>
              <a:ext cx="2826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3.2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EC720A-DC6B-0240-812D-E4E2F1405F4E}"/>
              </a:ext>
            </a:extLst>
          </p:cNvPr>
          <p:cNvGrpSpPr/>
          <p:nvPr/>
        </p:nvGrpSpPr>
        <p:grpSpPr>
          <a:xfrm>
            <a:off x="2262825" y="1480858"/>
            <a:ext cx="738457" cy="279540"/>
            <a:chOff x="1952754" y="1015156"/>
            <a:chExt cx="738457" cy="27954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A578507-1DF9-A84D-A165-B649C693C25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681" t="30542" r="58255" b="61059"/>
            <a:stretch/>
          </p:blipFill>
          <p:spPr>
            <a:xfrm flipV="1">
              <a:off x="2170256" y="1155165"/>
              <a:ext cx="226050" cy="85671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B28018A-116A-834F-8657-B95720DB2B0B}"/>
                </a:ext>
              </a:extLst>
            </p:cNvPr>
            <p:cNvSpPr txBox="1"/>
            <p:nvPr/>
          </p:nvSpPr>
          <p:spPr>
            <a:xfrm>
              <a:off x="2149664" y="1015156"/>
              <a:ext cx="4805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SLF.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B236E3C-2A47-7B45-B0A1-3DDBAA06585E}"/>
                </a:ext>
              </a:extLst>
            </p:cNvPr>
            <p:cNvSpPr txBox="1"/>
            <p:nvPr/>
          </p:nvSpPr>
          <p:spPr>
            <a:xfrm>
              <a:off x="1952754" y="1100977"/>
              <a:ext cx="313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low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505D34-8412-4642-9D6F-9020C692B69B}"/>
                </a:ext>
              </a:extLst>
            </p:cNvPr>
            <p:cNvSpPr txBox="1"/>
            <p:nvPr/>
          </p:nvSpPr>
          <p:spPr>
            <a:xfrm>
              <a:off x="2327778" y="1110030"/>
              <a:ext cx="3634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high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47132478-9711-5F46-8829-651E5D78E60F}"/>
              </a:ext>
            </a:extLst>
          </p:cNvPr>
          <p:cNvSpPr txBox="1"/>
          <p:nvPr/>
        </p:nvSpPr>
        <p:spPr>
          <a:xfrm>
            <a:off x="3359810" y="1468302"/>
            <a:ext cx="8367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Cluster p &lt; .05 (FWE)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2F8125-895B-2241-B435-8D73ECDB3BA6}"/>
              </a:ext>
            </a:extLst>
          </p:cNvPr>
          <p:cNvGrpSpPr/>
          <p:nvPr/>
        </p:nvGrpSpPr>
        <p:grpSpPr>
          <a:xfrm>
            <a:off x="2775218" y="2994072"/>
            <a:ext cx="674579" cy="269071"/>
            <a:chOff x="2930407" y="1041899"/>
            <a:chExt cx="674579" cy="26907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D63C350-BFB3-DA45-BC36-08FDE5761B82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176" t="15607" r="59127" b="74885"/>
            <a:stretch/>
          </p:blipFill>
          <p:spPr>
            <a:xfrm>
              <a:off x="3129041" y="1176062"/>
              <a:ext cx="226813" cy="86555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DF9406-DA34-D740-B022-A09893FA24D3}"/>
                </a:ext>
              </a:extLst>
            </p:cNvPr>
            <p:cNvSpPr txBox="1"/>
            <p:nvPr/>
          </p:nvSpPr>
          <p:spPr>
            <a:xfrm>
              <a:off x="3287655" y="1126304"/>
              <a:ext cx="3173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4.9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AA827D-2814-124D-B7C1-0FD8371348CF}"/>
                </a:ext>
              </a:extLst>
            </p:cNvPr>
            <p:cNvSpPr txBox="1"/>
            <p:nvPr/>
          </p:nvSpPr>
          <p:spPr>
            <a:xfrm>
              <a:off x="3040682" y="1041899"/>
              <a:ext cx="41161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t-value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8041715-2CD2-AE47-83F4-249418B4C62F}"/>
                </a:ext>
              </a:extLst>
            </p:cNvPr>
            <p:cNvSpPr txBox="1"/>
            <p:nvPr/>
          </p:nvSpPr>
          <p:spPr>
            <a:xfrm>
              <a:off x="2930407" y="1126304"/>
              <a:ext cx="2826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3.2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D49342B-BEC0-F74A-866A-AC378F72EC85}"/>
              </a:ext>
            </a:extLst>
          </p:cNvPr>
          <p:cNvGrpSpPr/>
          <p:nvPr/>
        </p:nvGrpSpPr>
        <p:grpSpPr>
          <a:xfrm>
            <a:off x="2159035" y="2979842"/>
            <a:ext cx="754469" cy="285529"/>
            <a:chOff x="1936742" y="1009167"/>
            <a:chExt cx="754469" cy="285529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2809350-5BA3-2A41-9205-5F3C19293B9C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681" t="30542" r="58255" b="61059"/>
            <a:stretch/>
          </p:blipFill>
          <p:spPr>
            <a:xfrm flipV="1">
              <a:off x="2170256" y="1155165"/>
              <a:ext cx="226050" cy="85671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24AF63-C3BC-444C-A9AC-48895025BB06}"/>
                </a:ext>
              </a:extLst>
            </p:cNvPr>
            <p:cNvSpPr txBox="1"/>
            <p:nvPr/>
          </p:nvSpPr>
          <p:spPr>
            <a:xfrm>
              <a:off x="1936742" y="1009167"/>
              <a:ext cx="7066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SII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C3227BC-708C-3D4F-BEFD-735DAEE0BA60}"/>
                </a:ext>
              </a:extLst>
            </p:cNvPr>
            <p:cNvSpPr txBox="1"/>
            <p:nvPr/>
          </p:nvSpPr>
          <p:spPr>
            <a:xfrm>
              <a:off x="1952754" y="1100977"/>
              <a:ext cx="313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low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7CBB797-DE60-604E-B73D-F66E3D42FB06}"/>
                </a:ext>
              </a:extLst>
            </p:cNvPr>
            <p:cNvSpPr txBox="1"/>
            <p:nvPr/>
          </p:nvSpPr>
          <p:spPr>
            <a:xfrm>
              <a:off x="2327778" y="1110030"/>
              <a:ext cx="3634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high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8A00AC6-1656-B845-94FC-4A4E74F567CA}"/>
              </a:ext>
            </a:extLst>
          </p:cNvPr>
          <p:cNvSpPr txBox="1"/>
          <p:nvPr/>
        </p:nvSpPr>
        <p:spPr>
          <a:xfrm>
            <a:off x="3272032" y="2973275"/>
            <a:ext cx="8367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Cluster p &lt; .05 (FWE)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69BC815-3110-304A-9FE8-25A18533C0EF}"/>
              </a:ext>
            </a:extLst>
          </p:cNvPr>
          <p:cNvGrpSpPr/>
          <p:nvPr/>
        </p:nvGrpSpPr>
        <p:grpSpPr>
          <a:xfrm>
            <a:off x="2770723" y="4767180"/>
            <a:ext cx="674579" cy="269071"/>
            <a:chOff x="2930407" y="1041899"/>
            <a:chExt cx="674579" cy="269071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D926F35-B70F-4840-A804-C782F9CED4CC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176" t="15607" r="59127" b="74885"/>
            <a:stretch/>
          </p:blipFill>
          <p:spPr>
            <a:xfrm>
              <a:off x="3129041" y="1176062"/>
              <a:ext cx="226813" cy="8655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A347616-9007-0C4F-92FF-3A1310008F15}"/>
                </a:ext>
              </a:extLst>
            </p:cNvPr>
            <p:cNvSpPr txBox="1"/>
            <p:nvPr/>
          </p:nvSpPr>
          <p:spPr>
            <a:xfrm>
              <a:off x="3287655" y="1126304"/>
              <a:ext cx="3173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4.7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FCBCFB-03B8-2B44-8B77-360070F764FE}"/>
                </a:ext>
              </a:extLst>
            </p:cNvPr>
            <p:cNvSpPr txBox="1"/>
            <p:nvPr/>
          </p:nvSpPr>
          <p:spPr>
            <a:xfrm>
              <a:off x="3040682" y="1041899"/>
              <a:ext cx="41161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t-value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8ED945B-E7D2-E746-849E-CE96DAA15256}"/>
                </a:ext>
              </a:extLst>
            </p:cNvPr>
            <p:cNvSpPr txBox="1"/>
            <p:nvPr/>
          </p:nvSpPr>
          <p:spPr>
            <a:xfrm>
              <a:off x="2930407" y="1126304"/>
              <a:ext cx="2826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3.2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8B01BF8-8DDC-7F42-968C-49F686F9CEA4}"/>
              </a:ext>
            </a:extLst>
          </p:cNvPr>
          <p:cNvGrpSpPr/>
          <p:nvPr/>
        </p:nvGrpSpPr>
        <p:grpSpPr>
          <a:xfrm>
            <a:off x="2170552" y="4750199"/>
            <a:ext cx="738457" cy="288280"/>
            <a:chOff x="1952754" y="1006416"/>
            <a:chExt cx="738457" cy="28828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C082FA1F-2128-E644-9BFA-3E6217DFBCE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681" t="30542" r="58255" b="61059"/>
            <a:stretch/>
          </p:blipFill>
          <p:spPr>
            <a:xfrm flipV="1">
              <a:off x="2170256" y="1155165"/>
              <a:ext cx="226050" cy="85671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5CE653F-9423-2649-80FE-C45E3D27D754}"/>
                </a:ext>
              </a:extLst>
            </p:cNvPr>
            <p:cNvSpPr txBox="1"/>
            <p:nvPr/>
          </p:nvSpPr>
          <p:spPr>
            <a:xfrm>
              <a:off x="2053246" y="1006416"/>
              <a:ext cx="6112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Thalamus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399E993-873D-554B-AEEE-8861A4725A9B}"/>
                </a:ext>
              </a:extLst>
            </p:cNvPr>
            <p:cNvSpPr txBox="1"/>
            <p:nvPr/>
          </p:nvSpPr>
          <p:spPr>
            <a:xfrm>
              <a:off x="1952754" y="1100977"/>
              <a:ext cx="313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low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197F5E4-D8EB-F340-BBA8-656121E3C1F3}"/>
                </a:ext>
              </a:extLst>
            </p:cNvPr>
            <p:cNvSpPr txBox="1"/>
            <p:nvPr/>
          </p:nvSpPr>
          <p:spPr>
            <a:xfrm>
              <a:off x="2327778" y="1110030"/>
              <a:ext cx="3634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high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515533F-718F-8844-9CB9-9961638EDB0A}"/>
              </a:ext>
            </a:extLst>
          </p:cNvPr>
          <p:cNvSpPr txBox="1"/>
          <p:nvPr/>
        </p:nvSpPr>
        <p:spPr>
          <a:xfrm>
            <a:off x="3280860" y="4690772"/>
            <a:ext cx="8367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Cluster p &lt; .05 (FWE) </a:t>
            </a:r>
          </a:p>
        </p:txBody>
      </p:sp>
      <p:sp>
        <p:nvSpPr>
          <p:cNvPr id="122" name="Google Shape;199;p19">
            <a:extLst>
              <a:ext uri="{FF2B5EF4-FFF2-40B4-BE49-F238E27FC236}">
                <a16:creationId xmlns:a16="http://schemas.microsoft.com/office/drawing/2014/main" id="{297429B0-C43D-F24F-B345-5FFF53DBC3ED}"/>
              </a:ext>
            </a:extLst>
          </p:cNvPr>
          <p:cNvSpPr txBox="1"/>
          <p:nvPr/>
        </p:nvSpPr>
        <p:spPr>
          <a:xfrm>
            <a:off x="1865626" y="3440995"/>
            <a:ext cx="18247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Top &gt; Bottom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C9C0AE-D19E-D14B-92F7-BB6A432F4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21" y="1515025"/>
            <a:ext cx="1133808" cy="9727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CA9D33-D023-314E-BB7F-AD6DDEABE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74" y="2440701"/>
            <a:ext cx="852318" cy="813408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0FF0AC9-F41D-814A-878A-EB686441380A}"/>
              </a:ext>
            </a:extLst>
          </p:cNvPr>
          <p:cNvCxnSpPr>
            <a:cxnSpLocks/>
          </p:cNvCxnSpPr>
          <p:nvPr/>
        </p:nvCxnSpPr>
        <p:spPr>
          <a:xfrm>
            <a:off x="1478481" y="768350"/>
            <a:ext cx="0" cy="2249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64A0C04-9360-B543-8F4E-F87D4933907A}"/>
              </a:ext>
            </a:extLst>
          </p:cNvPr>
          <p:cNvCxnSpPr>
            <a:cxnSpLocks/>
          </p:cNvCxnSpPr>
          <p:nvPr/>
        </p:nvCxnSpPr>
        <p:spPr>
          <a:xfrm>
            <a:off x="1488019" y="3410296"/>
            <a:ext cx="5281" cy="1839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CD6F9E3-C355-084E-B5AA-15C3E4FF1A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49" y="4394253"/>
            <a:ext cx="861594" cy="877582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6E8C3CF-7F08-D741-B3D4-4679472A93BC}"/>
              </a:ext>
            </a:extLst>
          </p:cNvPr>
          <p:cNvSpPr txBox="1"/>
          <p:nvPr/>
        </p:nvSpPr>
        <p:spPr>
          <a:xfrm>
            <a:off x="2334564" y="4934049"/>
            <a:ext cx="611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prob.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5236675-7EB3-C048-B76A-CF9F56694E3D}"/>
              </a:ext>
            </a:extLst>
          </p:cNvPr>
          <p:cNvSpPr txBox="1"/>
          <p:nvPr/>
        </p:nvSpPr>
        <p:spPr>
          <a:xfrm>
            <a:off x="2334295" y="3164508"/>
            <a:ext cx="611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prob.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6349561-8BAE-B245-8DBC-DF4321B081A4}"/>
              </a:ext>
            </a:extLst>
          </p:cNvPr>
          <p:cNvSpPr txBox="1"/>
          <p:nvPr/>
        </p:nvSpPr>
        <p:spPr>
          <a:xfrm>
            <a:off x="2420225" y="1652832"/>
            <a:ext cx="611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prob.</a:t>
            </a:r>
          </a:p>
        </p:txBody>
      </p:sp>
    </p:spTree>
    <p:extLst>
      <p:ext uri="{BB962C8B-B14F-4D97-AF65-F5344CB8AC3E}">
        <p14:creationId xmlns:p14="http://schemas.microsoft.com/office/powerpoint/2010/main" val="91730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0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7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192</Words>
  <Application>Microsoft Macintosh PowerPoint</Application>
  <PresentationFormat>A4 Paper (210x297 mm)</PresentationFormat>
  <Paragraphs>67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18</cp:revision>
  <cp:lastPrinted>2021-04-16T17:32:00Z</cp:lastPrinted>
  <dcterms:created xsi:type="dcterms:W3CDTF">2021-04-09T13:40:54Z</dcterms:created>
  <dcterms:modified xsi:type="dcterms:W3CDTF">2021-04-16T20:00:32Z</dcterms:modified>
</cp:coreProperties>
</file>